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536" r:id="rId3"/>
    <p:sldId id="548" r:id="rId4"/>
    <p:sldId id="549" r:id="rId5"/>
    <p:sldId id="550" r:id="rId6"/>
    <p:sldId id="286" r:id="rId7"/>
    <p:sldId id="295" r:id="rId8"/>
    <p:sldId id="54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4D48D-ADA8-452C-8DE9-F4CDC78503DC}" v="2" dt="2019-06-19T19:30:34.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37D68-763F-4126-B922-05B630A8F375}" type="datetimeFigureOut">
              <a:rPr lang="en-CA" smtClean="0"/>
              <a:t>2019-06-20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57D95-BF4A-417C-AC80-BCD9F3EDAD8E}" type="slidenum">
              <a:rPr lang="en-CA" smtClean="0"/>
              <a:t>‹#›</a:t>
            </a:fld>
            <a:endParaRPr lang="en-CA"/>
          </a:p>
        </p:txBody>
      </p:sp>
    </p:spTree>
    <p:extLst>
      <p:ext uri="{BB962C8B-B14F-4D97-AF65-F5344CB8AC3E}">
        <p14:creationId xmlns:p14="http://schemas.microsoft.com/office/powerpoint/2010/main" val="1795016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EC910-119B-4855-A542-F969435D51B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6457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16031-2EEF-4077-9812-F73B6F0F0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D7AEA1A-094C-4DAD-A047-D195A73E3B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BCB4A85-F5C8-4BD9-9B2F-97777872E562}"/>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5" name="Footer Placeholder 4">
            <a:extLst>
              <a:ext uri="{FF2B5EF4-FFF2-40B4-BE49-F238E27FC236}">
                <a16:creationId xmlns:a16="http://schemas.microsoft.com/office/drawing/2014/main" id="{09C3694F-D711-48B7-8CF0-0EFA6F59B2E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0AFDB30-9001-4E34-9FF8-8B23322F6A87}"/>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372734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DEE8-2281-4FB6-BF1A-DFC2491747A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6887C95-09A1-4335-B597-903FEFA1F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0F316B6-2C16-4F6F-8CF2-C6458866237B}"/>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5" name="Footer Placeholder 4">
            <a:extLst>
              <a:ext uri="{FF2B5EF4-FFF2-40B4-BE49-F238E27FC236}">
                <a16:creationId xmlns:a16="http://schemas.microsoft.com/office/drawing/2014/main" id="{8A8C9A82-0A04-41A5-846C-DF2EF715C58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276A252-CB2F-4404-BC6E-27C63F1E91AB}"/>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140984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B4CB90-74FD-4843-8EAE-33A539A5E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294F196-A4C0-4EFE-AE4F-1FC4A9D57B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D50CF0-706B-433F-B19D-1C5C4A835E8E}"/>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5" name="Footer Placeholder 4">
            <a:extLst>
              <a:ext uri="{FF2B5EF4-FFF2-40B4-BE49-F238E27FC236}">
                <a16:creationId xmlns:a16="http://schemas.microsoft.com/office/drawing/2014/main" id="{100063C2-44AF-4C56-97D4-7DA6422D76B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3F538D-32F7-4AE0-B5A6-7462ADCC7B51}"/>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3048343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EFF2A4-7965-4C2D-B3B2-AB5E8AA8ECE8}" type="slidenum">
              <a:rPr lang="en-CA" smtClean="0"/>
              <a:t>‹#›</a:t>
            </a:fld>
            <a:endParaRPr lang="en-CA" dirty="0"/>
          </a:p>
        </p:txBody>
      </p:sp>
      <p:pic>
        <p:nvPicPr>
          <p:cNvPr id="8"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97352"/>
            <a:ext cx="12192000" cy="26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3C97AF46-0231-47C5-A98D-A156D75E9CD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238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EFF2A4-7965-4C2D-B3B2-AB5E8AA8ECE8}" type="slidenum">
              <a:rPr lang="en-CA" smtClean="0"/>
              <a:t>‹#›</a:t>
            </a:fld>
            <a:endParaRPr lang="en-CA" dirty="0"/>
          </a:p>
        </p:txBody>
      </p:sp>
      <p:pic>
        <p:nvPicPr>
          <p:cNvPr id="7"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97352"/>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32E763FE-4069-484D-B080-2E8A61A3C6D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921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EFF2A4-7965-4C2D-B3B2-AB5E8AA8ECE8}" type="slidenum">
              <a:rPr lang="en-CA" smtClean="0"/>
              <a:t>‹#›</a:t>
            </a:fld>
            <a:endParaRPr lang="en-CA" dirty="0"/>
          </a:p>
        </p:txBody>
      </p:sp>
      <p:pic>
        <p:nvPicPr>
          <p:cNvPr id="7" name="Picture 6">
            <a:extLst>
              <a:ext uri="{FF2B5EF4-FFF2-40B4-BE49-F238E27FC236}">
                <a16:creationId xmlns:a16="http://schemas.microsoft.com/office/drawing/2014/main" id="{DC6F1AF1-EB86-4CB0-B99E-808EBE92D8E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B784D4EA-9F23-4046-A02A-CAE4CFCC7D2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597352"/>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50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8EFF2A4-7965-4C2D-B3B2-AB5E8AA8ECE8}" type="slidenum">
              <a:rPr lang="en-CA" smtClean="0"/>
              <a:t>‹#›</a:t>
            </a:fld>
            <a:endParaRPr lang="en-CA" dirty="0"/>
          </a:p>
        </p:txBody>
      </p:sp>
      <p:pic>
        <p:nvPicPr>
          <p:cNvPr id="8" name="Picture 7">
            <a:extLst>
              <a:ext uri="{FF2B5EF4-FFF2-40B4-BE49-F238E27FC236}">
                <a16:creationId xmlns:a16="http://schemas.microsoft.com/office/drawing/2014/main" id="{CC4A56A6-D706-4403-97DA-32F6081FD1C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82A83612-A76E-44C7-B4F0-A3E0B24336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597352"/>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500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D8EFF2A4-7965-4C2D-B3B2-AB5E8AA8ECE8}" type="slidenum">
              <a:rPr lang="en-CA" smtClean="0"/>
              <a:t>‹#›</a:t>
            </a:fld>
            <a:endParaRPr lang="en-CA" dirty="0"/>
          </a:p>
        </p:txBody>
      </p:sp>
      <p:pic>
        <p:nvPicPr>
          <p:cNvPr id="10" name="Picture 9">
            <a:extLst>
              <a:ext uri="{FF2B5EF4-FFF2-40B4-BE49-F238E27FC236}">
                <a16:creationId xmlns:a16="http://schemas.microsoft.com/office/drawing/2014/main" id="{08E4F922-DD89-4A71-A7AC-CEA444789B3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CF8F5A81-F11B-488D-9A57-27E1A5E39D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597352"/>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588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D8EFF2A4-7965-4C2D-B3B2-AB5E8AA8ECE8}" type="slidenum">
              <a:rPr lang="en-CA" smtClean="0"/>
              <a:t>‹#›</a:t>
            </a:fld>
            <a:endParaRPr lang="en-CA" dirty="0"/>
          </a:p>
        </p:txBody>
      </p:sp>
      <p:pic>
        <p:nvPicPr>
          <p:cNvPr id="6" name="Picture 5">
            <a:extLst>
              <a:ext uri="{FF2B5EF4-FFF2-40B4-BE49-F238E27FC236}">
                <a16:creationId xmlns:a16="http://schemas.microsoft.com/office/drawing/2014/main" id="{BC5FC1AC-A05B-45A1-8EDA-C3E14FC6EB5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1513FA07-0C9D-4561-9689-216FEBF8767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597352"/>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950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D8EFF2A4-7965-4C2D-B3B2-AB5E8AA8ECE8}" type="slidenum">
              <a:rPr lang="en-CA" smtClean="0"/>
              <a:t>‹#›</a:t>
            </a:fld>
            <a:endParaRPr lang="en-CA" dirty="0"/>
          </a:p>
        </p:txBody>
      </p:sp>
      <p:pic>
        <p:nvPicPr>
          <p:cNvPr id="5" name="Picture 4">
            <a:extLst>
              <a:ext uri="{FF2B5EF4-FFF2-40B4-BE49-F238E27FC236}">
                <a16:creationId xmlns:a16="http://schemas.microsoft.com/office/drawing/2014/main" id="{2C9A9599-66F1-41BB-96A9-EEA991360CC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707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8EFF2A4-7965-4C2D-B3B2-AB5E8AA8ECE8}" type="slidenum">
              <a:rPr lang="en-CA" smtClean="0"/>
              <a:t>‹#›</a:t>
            </a:fld>
            <a:endParaRPr lang="en-CA" dirty="0"/>
          </a:p>
        </p:txBody>
      </p:sp>
    </p:spTree>
    <p:extLst>
      <p:ext uri="{BB962C8B-B14F-4D97-AF65-F5344CB8AC3E}">
        <p14:creationId xmlns:p14="http://schemas.microsoft.com/office/powerpoint/2010/main" val="127843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ED0FB-34D6-4992-93E2-862B0E75E8F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162C882-9896-4305-85B2-0A79C4FEC0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ADB3F8-2800-4EC1-9E58-821A6706E0D5}"/>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5" name="Footer Placeholder 4">
            <a:extLst>
              <a:ext uri="{FF2B5EF4-FFF2-40B4-BE49-F238E27FC236}">
                <a16:creationId xmlns:a16="http://schemas.microsoft.com/office/drawing/2014/main" id="{C0653319-6639-492B-AF29-1701E8B4C57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9AE4D4D-C045-4ABB-9EE4-63074B486E5C}"/>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1561418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D8EFF2A4-7965-4C2D-B3B2-AB5E8AA8ECE8}" type="slidenum">
              <a:rPr lang="en-CA" smtClean="0"/>
              <a:t>‹#›</a:t>
            </a:fld>
            <a:endParaRPr lang="en-CA" dirty="0"/>
          </a:p>
        </p:txBody>
      </p:sp>
    </p:spTree>
    <p:extLst>
      <p:ext uri="{BB962C8B-B14F-4D97-AF65-F5344CB8AC3E}">
        <p14:creationId xmlns:p14="http://schemas.microsoft.com/office/powerpoint/2010/main" val="1144663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EFF2A4-7965-4C2D-B3B2-AB5E8AA8ECE8}" type="slidenum">
              <a:rPr lang="en-CA" smtClean="0"/>
              <a:t>‹#›</a:t>
            </a:fld>
            <a:endParaRPr lang="en-CA" dirty="0"/>
          </a:p>
        </p:txBody>
      </p:sp>
    </p:spTree>
    <p:extLst>
      <p:ext uri="{BB962C8B-B14F-4D97-AF65-F5344CB8AC3E}">
        <p14:creationId xmlns:p14="http://schemas.microsoft.com/office/powerpoint/2010/main" val="2776716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142079A-3BCB-4C05-9772-9C5325BB4C95}" type="datetimeFigureOut">
              <a:rPr lang="en-CA" smtClean="0"/>
              <a:t>2019-06-20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D8EFF2A4-7965-4C2D-B3B2-AB5E8AA8ECE8}" type="slidenum">
              <a:rPr lang="en-CA" smtClean="0"/>
              <a:t>‹#›</a:t>
            </a:fld>
            <a:endParaRPr lang="en-CA" dirty="0"/>
          </a:p>
        </p:txBody>
      </p:sp>
    </p:spTree>
    <p:extLst>
      <p:ext uri="{BB962C8B-B14F-4D97-AF65-F5344CB8AC3E}">
        <p14:creationId xmlns:p14="http://schemas.microsoft.com/office/powerpoint/2010/main" val="2680024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FADA-84D8-432E-B10E-B59A61870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8A71643-0B86-4803-8EEB-A3472CFAFA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00226-8B64-47DC-A065-D4692984D627}"/>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5" name="Footer Placeholder 4">
            <a:extLst>
              <a:ext uri="{FF2B5EF4-FFF2-40B4-BE49-F238E27FC236}">
                <a16:creationId xmlns:a16="http://schemas.microsoft.com/office/drawing/2014/main" id="{1717E41B-FA99-4172-BD74-DA06BD8CBAC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F535FF-B22F-471F-AB63-75AD4F3F4D4E}"/>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27099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94001-5DCD-4448-B36E-DE82336FE91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051DB31-A5F0-48F1-8A74-5E28123365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D534521-0454-45D3-ADB1-154D5ACDB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E50E115-D134-47DD-8D8D-9EC6C8392955}"/>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6" name="Footer Placeholder 5">
            <a:extLst>
              <a:ext uri="{FF2B5EF4-FFF2-40B4-BE49-F238E27FC236}">
                <a16:creationId xmlns:a16="http://schemas.microsoft.com/office/drawing/2014/main" id="{FB1BB4B1-F13E-4B69-B67C-AAEB1E6FCD8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93795AE-4DF5-4641-9117-77EC176B7DFB}"/>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932996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7CCB-FA88-470C-BECB-8F8B9930932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747698-5539-4DCB-A5A9-5C60BACA42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CD9A52-E90C-40D8-86A2-73F2A7E83C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A72622D-8FB0-4892-B548-526B24B94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969CE-E983-4D3B-8159-76FD89871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A5761B7-E094-4570-8266-299ECA5872D7}"/>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8" name="Footer Placeholder 7">
            <a:extLst>
              <a:ext uri="{FF2B5EF4-FFF2-40B4-BE49-F238E27FC236}">
                <a16:creationId xmlns:a16="http://schemas.microsoft.com/office/drawing/2014/main" id="{BEB7224B-72B0-488D-B399-4FC551B1023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A9C3FCF-A27E-41ED-8EF5-D49EDC95E5E2}"/>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417552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035D-2A1E-410B-88FF-F2B13372E54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CBACC67-05E0-4706-88C4-21C82A76C0F7}"/>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4" name="Footer Placeholder 3">
            <a:extLst>
              <a:ext uri="{FF2B5EF4-FFF2-40B4-BE49-F238E27FC236}">
                <a16:creationId xmlns:a16="http://schemas.microsoft.com/office/drawing/2014/main" id="{4692A637-74D0-46A0-800B-906F26001EB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05A9208-7909-49E1-BB1F-C1F30B25C548}"/>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271230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F08880-6257-47FE-9EF0-824CAB32F0CF}"/>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3" name="Footer Placeholder 2">
            <a:extLst>
              <a:ext uri="{FF2B5EF4-FFF2-40B4-BE49-F238E27FC236}">
                <a16:creationId xmlns:a16="http://schemas.microsoft.com/office/drawing/2014/main" id="{22013EF1-83D1-4B41-8BB5-7D928DBE553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FDF7AE0-535D-442A-BE7D-8DFC26341FCE}"/>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299046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4D01-1132-42E0-BCDD-51899E677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09C62F0-FECB-4898-B766-1CB81026A2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224C4AE-E856-47DA-B33C-F2CE6DBC4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5F2B95-98BF-4400-9947-D8F3BA00D6AA}"/>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6" name="Footer Placeholder 5">
            <a:extLst>
              <a:ext uri="{FF2B5EF4-FFF2-40B4-BE49-F238E27FC236}">
                <a16:creationId xmlns:a16="http://schemas.microsoft.com/office/drawing/2014/main" id="{1CBE4266-9B51-4390-9307-362B4D380D6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96756EA-DA14-4023-808A-0277D1E14C5D}"/>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26376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B9E1-9D79-4489-874A-D21135348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7524532-01F9-4070-8B03-732E6EAACC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ABFFBE3-F62F-411D-A751-1836E1982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1D6C7-B215-4FB9-B6BF-5FE1A989D765}"/>
              </a:ext>
            </a:extLst>
          </p:cNvPr>
          <p:cNvSpPr>
            <a:spLocks noGrp="1"/>
          </p:cNvSpPr>
          <p:nvPr>
            <p:ph type="dt" sz="half" idx="10"/>
          </p:nvPr>
        </p:nvSpPr>
        <p:spPr/>
        <p:txBody>
          <a:bodyPr/>
          <a:lstStyle/>
          <a:p>
            <a:fld id="{3FD18D36-9A86-419B-8F56-B6CF58E7B45B}" type="datetimeFigureOut">
              <a:rPr lang="en-CA" smtClean="0"/>
              <a:t>2019-06-20</a:t>
            </a:fld>
            <a:endParaRPr lang="en-CA"/>
          </a:p>
        </p:txBody>
      </p:sp>
      <p:sp>
        <p:nvSpPr>
          <p:cNvPr id="6" name="Footer Placeholder 5">
            <a:extLst>
              <a:ext uri="{FF2B5EF4-FFF2-40B4-BE49-F238E27FC236}">
                <a16:creationId xmlns:a16="http://schemas.microsoft.com/office/drawing/2014/main" id="{61DCAA0B-2221-456E-AD9A-A221B78BAF1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416DEE9-9D55-4B57-8A7F-1A7C47FAB062}"/>
              </a:ext>
            </a:extLst>
          </p:cNvPr>
          <p:cNvSpPr>
            <a:spLocks noGrp="1"/>
          </p:cNvSpPr>
          <p:nvPr>
            <p:ph type="sldNum" sz="quarter" idx="12"/>
          </p:nvPr>
        </p:nvSpPr>
        <p:spPr/>
        <p:txBody>
          <a:bodyPr/>
          <a:lstStyle/>
          <a:p>
            <a:fld id="{B3C14CEE-B22D-45C0-B136-84EC6A13C0FE}" type="slidenum">
              <a:rPr lang="en-CA" smtClean="0"/>
              <a:t>‹#›</a:t>
            </a:fld>
            <a:endParaRPr lang="en-CA"/>
          </a:p>
        </p:txBody>
      </p:sp>
    </p:spTree>
    <p:extLst>
      <p:ext uri="{BB962C8B-B14F-4D97-AF65-F5344CB8AC3E}">
        <p14:creationId xmlns:p14="http://schemas.microsoft.com/office/powerpoint/2010/main" val="3163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33858-DFA7-44E2-B98D-836566E648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3074C38-388E-446F-86B2-90743AD9D2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0CA887-84CF-495A-94AE-2C45FCBD5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D18D36-9A86-419B-8F56-B6CF58E7B45B}" type="datetimeFigureOut">
              <a:rPr lang="en-CA" smtClean="0"/>
              <a:t>2019-06-20</a:t>
            </a:fld>
            <a:endParaRPr lang="en-CA"/>
          </a:p>
        </p:txBody>
      </p:sp>
      <p:sp>
        <p:nvSpPr>
          <p:cNvPr id="5" name="Footer Placeholder 4">
            <a:extLst>
              <a:ext uri="{FF2B5EF4-FFF2-40B4-BE49-F238E27FC236}">
                <a16:creationId xmlns:a16="http://schemas.microsoft.com/office/drawing/2014/main" id="{FFCE967E-FB64-4535-90EC-310EE04F9D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08A4378-6D79-47FC-9CE6-D5B92B294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14CEE-B22D-45C0-B136-84EC6A13C0FE}" type="slidenum">
              <a:rPr lang="en-CA" smtClean="0"/>
              <a:t>‹#›</a:t>
            </a:fld>
            <a:endParaRPr lang="en-CA"/>
          </a:p>
        </p:txBody>
      </p:sp>
    </p:spTree>
    <p:extLst>
      <p:ext uri="{BB962C8B-B14F-4D97-AF65-F5344CB8AC3E}">
        <p14:creationId xmlns:p14="http://schemas.microsoft.com/office/powerpoint/2010/main" val="3173915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2079A-3BCB-4C05-9772-9C5325BB4C95}" type="datetimeFigureOut">
              <a:rPr lang="en-CA" smtClean="0"/>
              <a:t>2019-06-20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FF2A4-7965-4C2D-B3B2-AB5E8AA8ECE8}" type="slidenum">
              <a:rPr lang="en-CA" smtClean="0"/>
              <a:t>‹#›</a:t>
            </a:fld>
            <a:endParaRPr lang="en-CA" dirty="0"/>
          </a:p>
        </p:txBody>
      </p:sp>
      <p:pic>
        <p:nvPicPr>
          <p:cNvPr id="7" name="Picture 6">
            <a:extLst>
              <a:ext uri="{FF2B5EF4-FFF2-40B4-BE49-F238E27FC236}">
                <a16:creationId xmlns:a16="http://schemas.microsoft.com/office/drawing/2014/main" id="{1D2A484D-6FC0-4FC9-B93A-31F10E3C586E}"/>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160000" y="136522"/>
            <a:ext cx="1899604"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A0E6220C-280F-40EC-9242-7A724B2C796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597352"/>
            <a:ext cx="12192000" cy="260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464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www.paab.ca/PAAB%20Views%20April%202019.pdf"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hyperlink" Target="mailto:review@paab.ca"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0677" y="826680"/>
            <a:ext cx="12078369" cy="1325563"/>
          </a:xfrm>
        </p:spPr>
        <p:txBody>
          <a:bodyPr>
            <a:normAutofit/>
          </a:bodyPr>
          <a:lstStyle/>
          <a:p>
            <a:r>
              <a:rPr lang="en-CA" sz="3200" dirty="0">
                <a:solidFill>
                  <a:srgbClr val="FFFFFF"/>
                </a:solidFill>
              </a:rPr>
              <a:t>Document service quality issues today for tomorrow’s audits.</a:t>
            </a:r>
            <a:br>
              <a:rPr lang="en-CA" sz="3200" dirty="0">
                <a:solidFill>
                  <a:srgbClr val="FFFFFF"/>
                </a:solidFill>
              </a:rPr>
            </a:br>
            <a:r>
              <a:rPr lang="en-CA" sz="3200" dirty="0">
                <a:solidFill>
                  <a:srgbClr val="FFFFFF"/>
                </a:solidFill>
              </a:rPr>
              <a:t>  </a:t>
            </a:r>
            <a:r>
              <a:rPr lang="en-CA" sz="4000" b="1" dirty="0">
                <a:solidFill>
                  <a:srgbClr val="FFFFFF"/>
                </a:solidFill>
              </a:rPr>
              <a:t>How to use the “</a:t>
            </a:r>
            <a:r>
              <a:rPr lang="en-CA" sz="4000" b="1" dirty="0" err="1">
                <a:solidFill>
                  <a:srgbClr val="FFFFFF"/>
                </a:solidFill>
              </a:rPr>
              <a:t>eFiles</a:t>
            </a:r>
            <a:r>
              <a:rPr lang="en-CA" sz="4000" b="1" dirty="0">
                <a:solidFill>
                  <a:srgbClr val="FFFFFF"/>
                </a:solidFill>
              </a:rPr>
              <a:t>” platform tagging system. </a:t>
            </a:r>
          </a:p>
        </p:txBody>
      </p:sp>
      <p:sp>
        <p:nvSpPr>
          <p:cNvPr id="3" name="Content Placeholder 2"/>
          <p:cNvSpPr>
            <a:spLocks noGrp="1"/>
          </p:cNvSpPr>
          <p:nvPr>
            <p:ph idx="1"/>
          </p:nvPr>
        </p:nvSpPr>
        <p:spPr>
          <a:xfrm>
            <a:off x="898615" y="3058135"/>
            <a:ext cx="10394465" cy="3386961"/>
          </a:xfrm>
        </p:spPr>
        <p:txBody>
          <a:bodyPr>
            <a:normAutofit fontScale="70000" lnSpcReduction="20000"/>
          </a:bodyPr>
          <a:lstStyle/>
          <a:p>
            <a:pPr marL="0" lvl="0" indent="0">
              <a:buNone/>
            </a:pPr>
            <a:r>
              <a:rPr lang="en-CA" dirty="0"/>
              <a:t>Tags create a confidential record of issues encountered during the preclearance process for periodic internal or external audit. Tags are NOT a communication tool for resolving issues during the live review of the file. In fact, the </a:t>
            </a:r>
            <a:r>
              <a:rPr lang="en-CA" dirty="0" err="1"/>
              <a:t>eFiles</a:t>
            </a:r>
            <a:r>
              <a:rPr lang="en-CA" dirty="0"/>
              <a:t> platform does not show client tags to the reviewers. Clients must therefore continue to utilize written and verbal correspondences to move files forward and to obtain clarification. Note that there are also tags for instances in which PAAB exceeded expectations.</a:t>
            </a:r>
            <a:r>
              <a:rPr lang="en-CA" sz="3100" dirty="0"/>
              <a:t> </a:t>
            </a:r>
          </a:p>
          <a:p>
            <a:pPr marL="0" lvl="0" indent="0">
              <a:buNone/>
            </a:pPr>
            <a:endParaRPr lang="en-CA" sz="3100" dirty="0">
              <a:solidFill>
                <a:srgbClr val="000000"/>
              </a:solidFill>
            </a:endParaRPr>
          </a:p>
          <a:p>
            <a:pPr marL="0" lvl="0" indent="0">
              <a:buNone/>
            </a:pPr>
            <a:r>
              <a:rPr lang="en-CA" sz="3100" dirty="0">
                <a:solidFill>
                  <a:srgbClr val="000000"/>
                </a:solidFill>
              </a:rPr>
              <a:t>The next couple of slides provides some background while the fifth and sixth slides contain instructional videos on how to tag a PAAB letter and a phone call respectively.</a:t>
            </a:r>
            <a:endParaRPr lang="en-CA" sz="2400" dirty="0">
              <a:solidFill>
                <a:srgbClr val="000000"/>
              </a:solidFill>
            </a:endParaRPr>
          </a:p>
        </p:txBody>
      </p:sp>
      <p:sp>
        <p:nvSpPr>
          <p:cNvPr id="13" name="TextBox 12"/>
          <p:cNvSpPr txBox="1"/>
          <p:nvPr/>
        </p:nvSpPr>
        <p:spPr>
          <a:xfrm>
            <a:off x="7968208" y="4941167"/>
            <a:ext cx="15121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 </a:t>
            </a: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F839181-DD8D-4AD4-B88C-26E032A0C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97352"/>
            <a:ext cx="12192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76D9E60E-8D7D-411E-A900-0B9A8363FC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17823" y="1"/>
            <a:ext cx="1412119" cy="749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812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9DA61-B162-488B-AD3D-4F52CB8E634F}"/>
              </a:ext>
            </a:extLst>
          </p:cNvPr>
          <p:cNvSpPr>
            <a:spLocks noGrp="1"/>
          </p:cNvSpPr>
          <p:nvPr>
            <p:ph type="title"/>
          </p:nvPr>
        </p:nvSpPr>
        <p:spPr/>
        <p:txBody>
          <a:bodyPr/>
          <a:lstStyle/>
          <a:p>
            <a:endParaRPr lang="en-CA"/>
          </a:p>
        </p:txBody>
      </p:sp>
      <p:pic>
        <p:nvPicPr>
          <p:cNvPr id="10" name="Content Placeholder 9">
            <a:extLst>
              <a:ext uri="{FF2B5EF4-FFF2-40B4-BE49-F238E27FC236}">
                <a16:creationId xmlns:a16="http://schemas.microsoft.com/office/drawing/2014/main" id="{9521F286-0FF8-4B4E-9FF8-F75E04DD9E91}"/>
              </a:ext>
            </a:extLst>
          </p:cNvPr>
          <p:cNvPicPr>
            <a:picLocks noGrp="1"/>
          </p:cNvPicPr>
          <p:nvPr>
            <p:ph idx="1"/>
          </p:nvPr>
        </p:nvPicPr>
        <p:blipFill>
          <a:blip r:embed="rId2"/>
          <a:stretch>
            <a:fillRect/>
          </a:stretch>
        </p:blipFill>
        <p:spPr>
          <a:xfrm>
            <a:off x="876142" y="1692276"/>
            <a:ext cx="4671961" cy="4525963"/>
          </a:xfrm>
          <a:prstGeom prst="rect">
            <a:avLst/>
          </a:prstGeom>
        </p:spPr>
      </p:pic>
      <p:sp>
        <p:nvSpPr>
          <p:cNvPr id="8" name="TextBox 7">
            <a:extLst>
              <a:ext uri="{FF2B5EF4-FFF2-40B4-BE49-F238E27FC236}">
                <a16:creationId xmlns:a16="http://schemas.microsoft.com/office/drawing/2014/main" id="{18C6DD6A-0C5C-4484-9829-149CA156D35B}"/>
              </a:ext>
            </a:extLst>
          </p:cNvPr>
          <p:cNvSpPr txBox="1"/>
          <p:nvPr/>
        </p:nvSpPr>
        <p:spPr>
          <a:xfrm>
            <a:off x="5978769" y="2725615"/>
            <a:ext cx="5284177" cy="2554545"/>
          </a:xfrm>
          <a:prstGeom prst="rect">
            <a:avLst/>
          </a:prstGeom>
          <a:noFill/>
        </p:spPr>
        <p:txBody>
          <a:bodyPr wrap="square" rtlCol="0">
            <a:spAutoFit/>
          </a:bodyPr>
          <a:lstStyle/>
          <a:p>
            <a:r>
              <a:rPr lang="en-CA" sz="4000" b="1" dirty="0">
                <a:solidFill>
                  <a:srgbClr val="7030A0"/>
                </a:solidFill>
              </a:rPr>
              <a:t>Neither</a:t>
            </a:r>
            <a:r>
              <a:rPr lang="en-CA" sz="4000" dirty="0">
                <a:solidFill>
                  <a:srgbClr val="7030A0"/>
                </a:solidFill>
              </a:rPr>
              <a:t> the tags </a:t>
            </a:r>
            <a:r>
              <a:rPr lang="en-CA" sz="4000" b="1" dirty="0">
                <a:solidFill>
                  <a:srgbClr val="7030A0"/>
                </a:solidFill>
              </a:rPr>
              <a:t>nor</a:t>
            </a:r>
            <a:r>
              <a:rPr lang="en-CA" sz="4000" dirty="0">
                <a:solidFill>
                  <a:srgbClr val="7030A0"/>
                </a:solidFill>
              </a:rPr>
              <a:t> the corresponding content in the “Comments” field are visible to reviewers. </a:t>
            </a:r>
          </a:p>
        </p:txBody>
      </p:sp>
      <p:pic>
        <p:nvPicPr>
          <p:cNvPr id="1025" name="Picture 1">
            <a:extLst>
              <a:ext uri="{FF2B5EF4-FFF2-40B4-BE49-F238E27FC236}">
                <a16:creationId xmlns:a16="http://schemas.microsoft.com/office/drawing/2014/main" id="{45226826-07D8-4BDC-BD43-9B3F5C2A9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7275"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75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97FE-3A6C-4596-A76E-8B0D3FF345E5}"/>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6F59FE08-E9AF-48A4-8F05-21403ABC4741}"/>
              </a:ext>
            </a:extLst>
          </p:cNvPr>
          <p:cNvSpPr>
            <a:spLocks noGrp="1"/>
          </p:cNvSpPr>
          <p:nvPr>
            <p:ph idx="1"/>
          </p:nvPr>
        </p:nvSpPr>
        <p:spPr/>
        <p:txBody>
          <a:bodyPr>
            <a:normAutofit lnSpcReduction="10000"/>
          </a:bodyPr>
          <a:lstStyle/>
          <a:p>
            <a:pPr marL="0" indent="0">
              <a:buNone/>
            </a:pPr>
            <a:r>
              <a:rPr lang="en-CA" dirty="0"/>
              <a:t>It’s important to specify what triggered your decision to select a tag in the “Comments” field. This context helps the auditor assess the validity of the tag and to determine what steps can be taken to improve client experience in the future.  </a:t>
            </a:r>
          </a:p>
          <a:p>
            <a:pPr marL="0" indent="0">
              <a:buNone/>
            </a:pPr>
            <a:endParaRPr lang="en-CA" dirty="0"/>
          </a:p>
          <a:p>
            <a:pPr marL="0" indent="0">
              <a:buNone/>
            </a:pPr>
            <a:r>
              <a:rPr lang="en-CA" dirty="0"/>
              <a:t>Aggregated anonymous reports will periodically be made available. A report for all client tags created throughout 2018 is provided in the April 2019 PAAB Newsletter which can be accessed by pressing Ctrl and </a:t>
            </a:r>
            <a:r>
              <a:rPr lang="en-CA" dirty="0">
                <a:hlinkClick r:id="rId2"/>
              </a:rPr>
              <a:t>Clicking Here</a:t>
            </a:r>
            <a:r>
              <a:rPr lang="en-CA" dirty="0"/>
              <a:t>. </a:t>
            </a:r>
          </a:p>
          <a:p>
            <a:pPr marL="0" indent="0">
              <a:buNone/>
            </a:pPr>
            <a:endParaRPr lang="en-CA" dirty="0"/>
          </a:p>
        </p:txBody>
      </p:sp>
    </p:spTree>
    <p:extLst>
      <p:ext uri="{BB962C8B-B14F-4D97-AF65-F5344CB8AC3E}">
        <p14:creationId xmlns:p14="http://schemas.microsoft.com/office/powerpoint/2010/main" val="844333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1272C3-DC70-4BA9-9664-91967351D6DB}"/>
              </a:ext>
            </a:extLst>
          </p:cNvPr>
          <p:cNvPicPr>
            <a:picLocks noGrp="1" noChangeAspect="1"/>
          </p:cNvPicPr>
          <p:nvPr>
            <p:ph idx="1"/>
          </p:nvPr>
        </p:nvPicPr>
        <p:blipFill>
          <a:blip r:embed="rId2"/>
          <a:stretch>
            <a:fillRect/>
          </a:stretch>
        </p:blipFill>
        <p:spPr>
          <a:xfrm>
            <a:off x="2164973" y="1600200"/>
            <a:ext cx="7862053" cy="4525963"/>
          </a:xfrm>
          <a:prstGeom prst="rect">
            <a:avLst/>
          </a:prstGeom>
        </p:spPr>
      </p:pic>
      <p:sp>
        <p:nvSpPr>
          <p:cNvPr id="5" name="Title 1">
            <a:extLst>
              <a:ext uri="{FF2B5EF4-FFF2-40B4-BE49-F238E27FC236}">
                <a16:creationId xmlns:a16="http://schemas.microsoft.com/office/drawing/2014/main" id="{9831722B-8155-4DCF-8DD0-82F3C25F5377}"/>
              </a:ext>
            </a:extLst>
          </p:cNvPr>
          <p:cNvSpPr>
            <a:spLocks noGrp="1"/>
          </p:cNvSpPr>
          <p:nvPr>
            <p:ph type="title"/>
          </p:nvPr>
        </p:nvSpPr>
        <p:spPr>
          <a:xfrm>
            <a:off x="209006" y="309473"/>
            <a:ext cx="9631680" cy="1143000"/>
          </a:xfrm>
        </p:spPr>
        <p:txBody>
          <a:bodyPr>
            <a:normAutofit fontScale="90000"/>
          </a:bodyPr>
          <a:lstStyle/>
          <a:p>
            <a:r>
              <a:rPr lang="en-CA" sz="2800" b="1" dirty="0"/>
              <a:t>On the </a:t>
            </a:r>
            <a:r>
              <a:rPr lang="en-CA" sz="2800" b="1" u="sng" dirty="0">
                <a:solidFill>
                  <a:srgbClr val="FF0000"/>
                </a:solidFill>
              </a:rPr>
              <a:t>next</a:t>
            </a:r>
            <a:r>
              <a:rPr lang="en-CA" sz="2800" b="1" dirty="0"/>
              <a:t> two slides, hover over the image to reveal the play button. Make sure your volume is turned ON prior to pressing the play button. </a:t>
            </a:r>
          </a:p>
        </p:txBody>
      </p:sp>
    </p:spTree>
    <p:extLst>
      <p:ext uri="{BB962C8B-B14F-4D97-AF65-F5344CB8AC3E}">
        <p14:creationId xmlns:p14="http://schemas.microsoft.com/office/powerpoint/2010/main" val="1632446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995575D6-78A4-49A3-8B8A-CE2D610B7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423" y="342900"/>
            <a:ext cx="11582399" cy="6515100"/>
          </a:xfrm>
          <a:prstGeom prst="rect">
            <a:avLst/>
          </a:prstGeom>
        </p:spPr>
      </p:pic>
      <p:sp>
        <p:nvSpPr>
          <p:cNvPr id="3" name="TextBox 2">
            <a:extLst>
              <a:ext uri="{FF2B5EF4-FFF2-40B4-BE49-F238E27FC236}">
                <a16:creationId xmlns:a16="http://schemas.microsoft.com/office/drawing/2014/main" id="{E2522A3D-C8AF-4E4D-92C7-A1A99631D51F}"/>
              </a:ext>
            </a:extLst>
          </p:cNvPr>
          <p:cNvSpPr txBox="1"/>
          <p:nvPr/>
        </p:nvSpPr>
        <p:spPr>
          <a:xfrm>
            <a:off x="4650377" y="0"/>
            <a:ext cx="2995749" cy="369332"/>
          </a:xfrm>
          <a:prstGeom prst="rect">
            <a:avLst/>
          </a:prstGeom>
          <a:noFill/>
        </p:spPr>
        <p:txBody>
          <a:bodyPr wrap="square" rtlCol="0">
            <a:spAutoFit/>
          </a:bodyPr>
          <a:lstStyle/>
          <a:p>
            <a:r>
              <a:rPr lang="en-CA" b="1" dirty="0"/>
              <a:t>Tagging a PAAB Review Letter</a:t>
            </a:r>
          </a:p>
        </p:txBody>
      </p:sp>
    </p:spTree>
    <p:extLst>
      <p:ext uri="{BB962C8B-B14F-4D97-AF65-F5344CB8AC3E}">
        <p14:creationId xmlns:p14="http://schemas.microsoft.com/office/powerpoint/2010/main" val="98704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70B75E67-BEBC-40E2-8595-968A8D834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6091" y="333103"/>
            <a:ext cx="11599817" cy="6524897"/>
          </a:xfrm>
          <a:prstGeom prst="rect">
            <a:avLst/>
          </a:prstGeom>
        </p:spPr>
      </p:pic>
      <p:sp>
        <p:nvSpPr>
          <p:cNvPr id="3" name="TextBox 2">
            <a:extLst>
              <a:ext uri="{FF2B5EF4-FFF2-40B4-BE49-F238E27FC236}">
                <a16:creationId xmlns:a16="http://schemas.microsoft.com/office/drawing/2014/main" id="{DAAFB4A3-F8B0-49D0-B32F-6F77DC77DBDB}"/>
              </a:ext>
            </a:extLst>
          </p:cNvPr>
          <p:cNvSpPr txBox="1"/>
          <p:nvPr/>
        </p:nvSpPr>
        <p:spPr>
          <a:xfrm>
            <a:off x="5138058" y="-36229"/>
            <a:ext cx="2159726" cy="369332"/>
          </a:xfrm>
          <a:prstGeom prst="rect">
            <a:avLst/>
          </a:prstGeom>
          <a:noFill/>
        </p:spPr>
        <p:txBody>
          <a:bodyPr wrap="square" rtlCol="0">
            <a:spAutoFit/>
          </a:bodyPr>
          <a:lstStyle/>
          <a:p>
            <a:r>
              <a:rPr lang="en-CA" b="1" dirty="0"/>
              <a:t>Tagging a phone call</a:t>
            </a:r>
          </a:p>
        </p:txBody>
      </p:sp>
    </p:spTree>
    <p:extLst>
      <p:ext uri="{BB962C8B-B14F-4D97-AF65-F5344CB8AC3E}">
        <p14:creationId xmlns:p14="http://schemas.microsoft.com/office/powerpoint/2010/main" val="6137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6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1CAF-E23D-4093-AB11-574C6A5481DA}"/>
              </a:ext>
            </a:extLst>
          </p:cNvPr>
          <p:cNvSpPr>
            <a:spLocks noGrp="1"/>
          </p:cNvSpPr>
          <p:nvPr>
            <p:ph type="title"/>
          </p:nvPr>
        </p:nvSpPr>
        <p:spPr/>
        <p:txBody>
          <a:bodyPr/>
          <a:lstStyle/>
          <a:p>
            <a:r>
              <a:rPr lang="en-CA" b="1" dirty="0"/>
              <a:t>Questions?</a:t>
            </a:r>
          </a:p>
        </p:txBody>
      </p:sp>
      <p:sp>
        <p:nvSpPr>
          <p:cNvPr id="3" name="Content Placeholder 2">
            <a:extLst>
              <a:ext uri="{FF2B5EF4-FFF2-40B4-BE49-F238E27FC236}">
                <a16:creationId xmlns:a16="http://schemas.microsoft.com/office/drawing/2014/main" id="{3C863C11-64CF-4988-A641-5A135082EEBF}"/>
              </a:ext>
            </a:extLst>
          </p:cNvPr>
          <p:cNvSpPr>
            <a:spLocks noGrp="1"/>
          </p:cNvSpPr>
          <p:nvPr>
            <p:ph idx="1"/>
          </p:nvPr>
        </p:nvSpPr>
        <p:spPr/>
        <p:txBody>
          <a:bodyPr>
            <a:normAutofit/>
          </a:bodyPr>
          <a:lstStyle/>
          <a:p>
            <a:endParaRPr lang="en-CA" dirty="0"/>
          </a:p>
          <a:p>
            <a:endParaRPr lang="en-CA" dirty="0"/>
          </a:p>
          <a:p>
            <a:endParaRPr lang="en-CA" dirty="0"/>
          </a:p>
          <a:p>
            <a:pPr marL="0" indent="0">
              <a:buNone/>
            </a:pPr>
            <a:r>
              <a:rPr lang="en-CA" dirty="0"/>
              <a:t>	If you have any questions, please email </a:t>
            </a:r>
            <a:r>
              <a:rPr lang="en-CA" dirty="0">
                <a:hlinkClick r:id="rId2"/>
              </a:rPr>
              <a:t>info@paab.ca</a:t>
            </a:r>
            <a:endParaRPr lang="en-CA" dirty="0"/>
          </a:p>
          <a:p>
            <a:pPr marL="0" indent="0">
              <a:buNone/>
            </a:pPr>
            <a:endParaRPr lang="en-CA" dirty="0"/>
          </a:p>
        </p:txBody>
      </p:sp>
    </p:spTree>
    <p:extLst>
      <p:ext uri="{BB962C8B-B14F-4D97-AF65-F5344CB8AC3E}">
        <p14:creationId xmlns:p14="http://schemas.microsoft.com/office/powerpoint/2010/main" val="3951054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267</Words>
  <Application>Microsoft Office PowerPoint</Application>
  <PresentationFormat>Widescreen</PresentationFormat>
  <Paragraphs>18</Paragraphs>
  <Slides>7</Slides>
  <Notes>1</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Calibri Light</vt:lpstr>
      <vt:lpstr>Office Theme</vt:lpstr>
      <vt:lpstr>1_Office Theme</vt:lpstr>
      <vt:lpstr>Document service quality issues today for tomorrow’s audits.   How to use the “eFiles” platform tagging system. </vt:lpstr>
      <vt:lpstr>PowerPoint Presentation</vt:lpstr>
      <vt:lpstr>PowerPoint Presentation</vt:lpstr>
      <vt:lpstr>On the next two slides, hover over the image to reveal the play button. Make sure your volume is turned ON prior to pressing the play button. </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Johns</dc:creator>
  <cp:lastModifiedBy>Patrick Marshall</cp:lastModifiedBy>
  <cp:revision>32</cp:revision>
  <dcterms:created xsi:type="dcterms:W3CDTF">2019-06-11T14:28:27Z</dcterms:created>
  <dcterms:modified xsi:type="dcterms:W3CDTF">2019-06-20T14:23:25Z</dcterms:modified>
</cp:coreProperties>
</file>